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F8573B-7C0D-43A7-A8AC-71819476288D}" v="15" dt="2023-05-17T01:52:20.0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03" autoAdjust="0"/>
    <p:restoredTop sz="94660"/>
  </p:normalViewPr>
  <p:slideViewPr>
    <p:cSldViewPr snapToGrid="0">
      <p:cViewPr varScale="1">
        <p:scale>
          <a:sx n="59" d="100"/>
          <a:sy n="59" d="100"/>
        </p:scale>
        <p:origin x="346" y="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ARDS Michael [Southern River College]" userId="f9e3ea26-6dd9-4feb-84ad-f5fc9616dbb4" providerId="ADAL" clId="{3EF8573B-7C0D-43A7-A8AC-71819476288D}"/>
    <pc:docChg chg="undo custSel modSld">
      <pc:chgData name="BEARDS Michael [Southern River College]" userId="f9e3ea26-6dd9-4feb-84ad-f5fc9616dbb4" providerId="ADAL" clId="{3EF8573B-7C0D-43A7-A8AC-71819476288D}" dt="2023-05-17T01:58:38.869" v="776" actId="20577"/>
      <pc:docMkLst>
        <pc:docMk/>
      </pc:docMkLst>
      <pc:sldChg chg="addSp delSp modSp mod">
        <pc:chgData name="BEARDS Michael [Southern River College]" userId="f9e3ea26-6dd9-4feb-84ad-f5fc9616dbb4" providerId="ADAL" clId="{3EF8573B-7C0D-43A7-A8AC-71819476288D}" dt="2023-05-17T01:52:38.461" v="86" actId="404"/>
        <pc:sldMkLst>
          <pc:docMk/>
          <pc:sldMk cId="451091035" sldId="256"/>
        </pc:sldMkLst>
        <pc:spChg chg="mod">
          <ac:chgData name="BEARDS Michael [Southern River College]" userId="f9e3ea26-6dd9-4feb-84ad-f5fc9616dbb4" providerId="ADAL" clId="{3EF8573B-7C0D-43A7-A8AC-71819476288D}" dt="2023-05-17T01:51:45.229" v="74" actId="404"/>
          <ac:spMkLst>
            <pc:docMk/>
            <pc:sldMk cId="451091035" sldId="256"/>
            <ac:spMk id="4" creationId="{A6CF96EC-D0F4-F8E3-BA32-5FCC966C671D}"/>
          </ac:spMkLst>
        </pc:spChg>
        <pc:spChg chg="mod">
          <ac:chgData name="BEARDS Michael [Southern River College]" userId="f9e3ea26-6dd9-4feb-84ad-f5fc9616dbb4" providerId="ADAL" clId="{3EF8573B-7C0D-43A7-A8AC-71819476288D}" dt="2023-05-17T01:49:50.664" v="40" actId="404"/>
          <ac:spMkLst>
            <pc:docMk/>
            <pc:sldMk cId="451091035" sldId="256"/>
            <ac:spMk id="5" creationId="{9A58EC1B-E83A-B9FA-5B76-01EE7C2839A0}"/>
          </ac:spMkLst>
        </pc:spChg>
        <pc:spChg chg="mod">
          <ac:chgData name="BEARDS Michael [Southern River College]" userId="f9e3ea26-6dd9-4feb-84ad-f5fc9616dbb4" providerId="ADAL" clId="{3EF8573B-7C0D-43A7-A8AC-71819476288D}" dt="2023-05-17T01:49:18.550" v="26" actId="20577"/>
          <ac:spMkLst>
            <pc:docMk/>
            <pc:sldMk cId="451091035" sldId="256"/>
            <ac:spMk id="6" creationId="{4CC52741-8621-6AEC-188D-41DA3C3ADF14}"/>
          </ac:spMkLst>
        </pc:spChg>
        <pc:spChg chg="mod">
          <ac:chgData name="BEARDS Michael [Southern River College]" userId="f9e3ea26-6dd9-4feb-84ad-f5fc9616dbb4" providerId="ADAL" clId="{3EF8573B-7C0D-43A7-A8AC-71819476288D}" dt="2023-05-17T01:52:38.461" v="86" actId="404"/>
          <ac:spMkLst>
            <pc:docMk/>
            <pc:sldMk cId="451091035" sldId="256"/>
            <ac:spMk id="7" creationId="{B4422DD0-FA47-E145-47CF-811CFE6ED7AC}"/>
          </ac:spMkLst>
        </pc:spChg>
        <pc:spChg chg="add del mod">
          <ac:chgData name="BEARDS Michael [Southern River College]" userId="f9e3ea26-6dd9-4feb-84ad-f5fc9616dbb4" providerId="ADAL" clId="{3EF8573B-7C0D-43A7-A8AC-71819476288D}" dt="2023-05-17T01:51:01.477" v="61" actId="20577"/>
          <ac:spMkLst>
            <pc:docMk/>
            <pc:sldMk cId="451091035" sldId="256"/>
            <ac:spMk id="12" creationId="{FF9A4577-6F01-39B3-B607-30DF5A47EBF3}"/>
          </ac:spMkLst>
        </pc:spChg>
        <pc:spChg chg="del mod">
          <ac:chgData name="BEARDS Michael [Southern River College]" userId="f9e3ea26-6dd9-4feb-84ad-f5fc9616dbb4" providerId="ADAL" clId="{3EF8573B-7C0D-43A7-A8AC-71819476288D}" dt="2023-05-17T01:51:38.258" v="69" actId="478"/>
          <ac:spMkLst>
            <pc:docMk/>
            <pc:sldMk cId="451091035" sldId="256"/>
            <ac:spMk id="14" creationId="{06B40609-CDB0-81CD-B663-76FAC2A51798}"/>
          </ac:spMkLst>
        </pc:spChg>
        <pc:picChg chg="add mod">
          <ac:chgData name="BEARDS Michael [Southern River College]" userId="f9e3ea26-6dd9-4feb-84ad-f5fc9616dbb4" providerId="ADAL" clId="{3EF8573B-7C0D-43A7-A8AC-71819476288D}" dt="2023-05-17T01:50:43.063" v="55" actId="1076"/>
          <ac:picMkLst>
            <pc:docMk/>
            <pc:sldMk cId="451091035" sldId="256"/>
            <ac:picMk id="2" creationId="{28E595E8-F311-0DE5-768D-E960485C3AD0}"/>
          </ac:picMkLst>
        </pc:picChg>
        <pc:picChg chg="del">
          <ac:chgData name="BEARDS Michael [Southern River College]" userId="f9e3ea26-6dd9-4feb-84ad-f5fc9616dbb4" providerId="ADAL" clId="{3EF8573B-7C0D-43A7-A8AC-71819476288D}" dt="2023-05-17T01:51:09.417" v="63" actId="478"/>
          <ac:picMkLst>
            <pc:docMk/>
            <pc:sldMk cId="451091035" sldId="256"/>
            <ac:picMk id="9" creationId="{C91883F4-F999-DFB7-EF15-CC4E8ED7286B}"/>
          </ac:picMkLst>
        </pc:picChg>
        <pc:picChg chg="add del">
          <ac:chgData name="BEARDS Michael [Southern River College]" userId="f9e3ea26-6dd9-4feb-84ad-f5fc9616dbb4" providerId="ADAL" clId="{3EF8573B-7C0D-43A7-A8AC-71819476288D}" dt="2023-05-17T01:50:09.733" v="48" actId="478"/>
          <ac:picMkLst>
            <pc:docMk/>
            <pc:sldMk cId="451091035" sldId="256"/>
            <ac:picMk id="1026" creationId="{02AE8E16-25F4-EC92-3D24-5CAC6A705BBF}"/>
          </ac:picMkLst>
        </pc:picChg>
        <pc:picChg chg="add mod">
          <ac:chgData name="BEARDS Michael [Southern River College]" userId="f9e3ea26-6dd9-4feb-84ad-f5fc9616dbb4" providerId="ADAL" clId="{3EF8573B-7C0D-43A7-A8AC-71819476288D}" dt="2023-05-17T01:52:20.056" v="80" actId="1076"/>
          <ac:picMkLst>
            <pc:docMk/>
            <pc:sldMk cId="451091035" sldId="256"/>
            <ac:picMk id="1028" creationId="{186BF817-599C-5F81-9208-4D50A4E62825}"/>
          </ac:picMkLst>
        </pc:picChg>
      </pc:sldChg>
      <pc:sldChg chg="delSp modSp mod">
        <pc:chgData name="BEARDS Michael [Southern River College]" userId="f9e3ea26-6dd9-4feb-84ad-f5fc9616dbb4" providerId="ADAL" clId="{3EF8573B-7C0D-43A7-A8AC-71819476288D}" dt="2023-05-17T01:58:38.869" v="776" actId="20577"/>
        <pc:sldMkLst>
          <pc:docMk/>
          <pc:sldMk cId="4188389154" sldId="257"/>
        </pc:sldMkLst>
        <pc:spChg chg="mod">
          <ac:chgData name="BEARDS Michael [Southern River College]" userId="f9e3ea26-6dd9-4feb-84ad-f5fc9616dbb4" providerId="ADAL" clId="{3EF8573B-7C0D-43A7-A8AC-71819476288D}" dt="2023-05-17T01:52:48.005" v="88" actId="20577"/>
          <ac:spMkLst>
            <pc:docMk/>
            <pc:sldMk cId="4188389154" sldId="257"/>
            <ac:spMk id="6" creationId="{4CC52741-8621-6AEC-188D-41DA3C3ADF14}"/>
          </ac:spMkLst>
        </pc:spChg>
        <pc:spChg chg="mod">
          <ac:chgData name="BEARDS Michael [Southern River College]" userId="f9e3ea26-6dd9-4feb-84ad-f5fc9616dbb4" providerId="ADAL" clId="{3EF8573B-7C0D-43A7-A8AC-71819476288D}" dt="2023-05-17T01:58:38.869" v="776" actId="20577"/>
          <ac:spMkLst>
            <pc:docMk/>
            <pc:sldMk cId="4188389154" sldId="257"/>
            <ac:spMk id="8" creationId="{E693E340-0BF0-F938-66F1-3917CD40AAB9}"/>
          </ac:spMkLst>
        </pc:spChg>
        <pc:grpChg chg="del">
          <ac:chgData name="BEARDS Michael [Southern River College]" userId="f9e3ea26-6dd9-4feb-84ad-f5fc9616dbb4" providerId="ADAL" clId="{3EF8573B-7C0D-43A7-A8AC-71819476288D}" dt="2023-05-17T01:55:12.406" v="408" actId="478"/>
          <ac:grpSpMkLst>
            <pc:docMk/>
            <pc:sldMk cId="4188389154" sldId="257"/>
            <ac:grpSpMk id="47" creationId="{579933C3-9FE9-8B74-62BA-732ADF646D6E}"/>
          </ac:grpSpMkLst>
        </pc:grpChg>
      </pc:sldChg>
    </pc:docChg>
  </pc:docChgLst>
</pc:chgInfo>
</file>

<file path=ppt/media/image1.jpeg>
</file>

<file path=ppt/media/image2.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US" dirty="0"/>
              <a:t>Click to edit Master title style</a:t>
            </a:r>
          </a:p>
        </p:txBody>
      </p:sp>
      <p:sp>
        <p:nvSpPr>
          <p:cNvPr id="3" name="Subtitle 2"/>
          <p:cNvSpPr>
            <a:spLocks noGrp="1"/>
          </p:cNvSpPr>
          <p:nvPr>
            <p:ph type="subTitle" idx="1"/>
          </p:nvPr>
        </p:nvSpPr>
        <p:spPr>
          <a:xfrm>
            <a:off x="857250" y="5202944"/>
            <a:ext cx="5143500" cy="2391656"/>
          </a:xfrm>
        </p:spPr>
        <p:txBody>
          <a:bodyPr>
            <a:normAutofit/>
          </a:bodyPr>
          <a:lstStyle>
            <a:lvl1pPr marL="0" indent="0" algn="ctr">
              <a:buNone/>
              <a:defRPr sz="14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4" name="Date Placeholder 3"/>
          <p:cNvSpPr>
            <a:spLocks noGrp="1"/>
          </p:cNvSpPr>
          <p:nvPr>
            <p:ph type="dt" sz="half" idx="10"/>
          </p:nvPr>
        </p:nvSpPr>
        <p:spPr/>
        <p:txBody>
          <a:bodyPr/>
          <a:lstStyle/>
          <a:p>
            <a:fld id="{7434EE97-C7B0-4F9E-912E-CB7F7ACF48DA}" type="datetimeFigureOut">
              <a:rPr lang="en-AU" smtClean="0"/>
              <a:t>17/05/2023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1305047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34EE97-C7B0-4F9E-912E-CB7F7ACF48DA}" type="datetimeFigureOut">
              <a:rPr lang="en-AU" smtClean="0"/>
              <a:t>17/05/2023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27788172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34EE97-C7B0-4F9E-912E-CB7F7ACF48DA}" type="datetimeFigureOut">
              <a:rPr lang="en-AU" smtClean="0"/>
              <a:t>17/05/2023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3722781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1400"/>
            </a:lvl1pPr>
            <a:lvl2pPr>
              <a:defRPr sz="1100"/>
            </a:lvl2pPr>
            <a:lvl3pPr>
              <a:defRPr sz="105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434EE97-C7B0-4F9E-912E-CB7F7ACF48DA}" type="datetimeFigureOut">
              <a:rPr lang="en-AU" smtClean="0"/>
              <a:t>17/05/2023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31164007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34EE97-C7B0-4F9E-912E-CB7F7ACF48DA}" type="datetimeFigureOut">
              <a:rPr lang="en-AU" smtClean="0"/>
              <a:t>17/05/2023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277247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34EE97-C7B0-4F9E-912E-CB7F7ACF48DA}" type="datetimeFigureOut">
              <a:rPr lang="en-AU" smtClean="0"/>
              <a:t>17/05/2023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11812982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434EE97-C7B0-4F9E-912E-CB7F7ACF48DA}" type="datetimeFigureOut">
              <a:rPr lang="en-AU" smtClean="0"/>
              <a:t>17/05/2023</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3999198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34EE97-C7B0-4F9E-912E-CB7F7ACF48DA}" type="datetimeFigureOut">
              <a:rPr lang="en-AU" smtClean="0"/>
              <a:t>17/05/2023</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3993440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34EE97-C7B0-4F9E-912E-CB7F7ACF48DA}" type="datetimeFigureOut">
              <a:rPr lang="en-AU" smtClean="0"/>
              <a:t>17/05/2023</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2764982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434EE97-C7B0-4F9E-912E-CB7F7ACF48DA}" type="datetimeFigureOut">
              <a:rPr lang="en-AU" smtClean="0"/>
              <a:t>17/05/2023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32579699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434EE97-C7B0-4F9E-912E-CB7F7ACF48DA}" type="datetimeFigureOut">
              <a:rPr lang="en-AU" smtClean="0"/>
              <a:t>17/05/2023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4090194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7434EE97-C7B0-4F9E-912E-CB7F7ACF48DA}" type="datetimeFigureOut">
              <a:rPr lang="en-AU" smtClean="0"/>
              <a:t>17/05/2023</a:t>
            </a:fld>
            <a:endParaRPr lang="en-AU"/>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E29D2F0E-034C-4504-930F-CF8FF8F1F739}" type="slidenum">
              <a:rPr lang="en-AU" smtClean="0"/>
              <a:t>‹#›</a:t>
            </a:fld>
            <a:endParaRPr lang="en-AU"/>
          </a:p>
        </p:txBody>
      </p:sp>
    </p:spTree>
    <p:extLst>
      <p:ext uri="{BB962C8B-B14F-4D97-AF65-F5344CB8AC3E}">
        <p14:creationId xmlns:p14="http://schemas.microsoft.com/office/powerpoint/2010/main" val="1259313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CC52741-8621-6AEC-188D-41DA3C3ADF14}"/>
              </a:ext>
            </a:extLst>
          </p:cNvPr>
          <p:cNvSpPr txBox="1"/>
          <p:nvPr/>
        </p:nvSpPr>
        <p:spPr>
          <a:xfrm>
            <a:off x="189781" y="189781"/>
            <a:ext cx="6478438" cy="578882"/>
          </a:xfrm>
          <a:prstGeom prst="roundRect">
            <a:avLst/>
          </a:prstGeom>
          <a:ln w="19050"/>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AU" sz="2800" b="1" dirty="0"/>
              <a:t>Observable Characteristics – Page 1</a:t>
            </a:r>
          </a:p>
        </p:txBody>
      </p:sp>
      <p:sp>
        <p:nvSpPr>
          <p:cNvPr id="8" name="TextBox 7">
            <a:extLst>
              <a:ext uri="{FF2B5EF4-FFF2-40B4-BE49-F238E27FC236}">
                <a16:creationId xmlns:a16="http://schemas.microsoft.com/office/drawing/2014/main" id="{E693E340-0BF0-F938-66F1-3917CD40AAB9}"/>
              </a:ext>
            </a:extLst>
          </p:cNvPr>
          <p:cNvSpPr txBox="1"/>
          <p:nvPr/>
        </p:nvSpPr>
        <p:spPr>
          <a:xfrm>
            <a:off x="160485" y="768663"/>
            <a:ext cx="6507734" cy="1015663"/>
          </a:xfrm>
          <a:prstGeom prst="rect">
            <a:avLst/>
          </a:prstGeom>
          <a:noFill/>
        </p:spPr>
        <p:txBody>
          <a:bodyPr wrap="square" rtlCol="0">
            <a:spAutoFit/>
          </a:bodyPr>
          <a:lstStyle/>
          <a:p>
            <a:pPr algn="l"/>
            <a:endParaRPr lang="en-US" sz="1100" dirty="0"/>
          </a:p>
          <a:p>
            <a:pPr algn="l"/>
            <a:r>
              <a:rPr lang="en-US" sz="1600" b="1" dirty="0"/>
              <a:t>In the following passage, underline or highlight all the key-words and information. Then, answer the questions on the back</a:t>
            </a:r>
          </a:p>
          <a:p>
            <a:pPr algn="l"/>
            <a:endParaRPr lang="en-US" sz="1600" dirty="0"/>
          </a:p>
        </p:txBody>
      </p:sp>
      <p:sp>
        <p:nvSpPr>
          <p:cNvPr id="12" name="TextBox 11">
            <a:extLst>
              <a:ext uri="{FF2B5EF4-FFF2-40B4-BE49-F238E27FC236}">
                <a16:creationId xmlns:a16="http://schemas.microsoft.com/office/drawing/2014/main" id="{FF9A4577-6F01-39B3-B607-30DF5A47EBF3}"/>
              </a:ext>
            </a:extLst>
          </p:cNvPr>
          <p:cNvSpPr txBox="1"/>
          <p:nvPr/>
        </p:nvSpPr>
        <p:spPr>
          <a:xfrm>
            <a:off x="175133" y="2805187"/>
            <a:ext cx="4544649" cy="2677656"/>
          </a:xfrm>
          <a:prstGeom prst="rect">
            <a:avLst/>
          </a:prstGeom>
          <a:noFill/>
        </p:spPr>
        <p:txBody>
          <a:bodyPr wrap="square" rtlCol="0">
            <a:spAutoFit/>
          </a:bodyPr>
          <a:lstStyle/>
          <a:p>
            <a:pPr algn="l"/>
            <a:r>
              <a:rPr lang="en-GB" sz="1400" dirty="0"/>
              <a:t>Kangaroos are large marsupials that are easily recognizable. An adult kangaroo can stand between 0.6 to 2 meters tall. They are most known for their powerful hind legs, which are designed for hopping and leaping at high speeds across the Australian landscape. Their </a:t>
            </a:r>
            <a:r>
              <a:rPr lang="en-GB" sz="1400" dirty="0" err="1"/>
              <a:t>color</a:t>
            </a:r>
            <a:r>
              <a:rPr lang="en-GB" sz="1400" dirty="0"/>
              <a:t> varies from a light grey to a reddish-brown, depending on the specific species. Kangaroos also have a long, muscular tail that acts as a balance while they are moving or standing upright. Their small forelimbs, in contrast to their large hind legs, are used for feeding and grooming. These observable traits hint at the kangaroo's lifestyle, which involves fast movement to escape predators and grazing on vegetation.</a:t>
            </a:r>
          </a:p>
        </p:txBody>
      </p:sp>
      <p:sp>
        <p:nvSpPr>
          <p:cNvPr id="5" name="TextBox 4">
            <a:extLst>
              <a:ext uri="{FF2B5EF4-FFF2-40B4-BE49-F238E27FC236}">
                <a16:creationId xmlns:a16="http://schemas.microsoft.com/office/drawing/2014/main" id="{9A58EC1B-E83A-B9FA-5B76-01EE7C2839A0}"/>
              </a:ext>
            </a:extLst>
          </p:cNvPr>
          <p:cNvSpPr txBox="1"/>
          <p:nvPr/>
        </p:nvSpPr>
        <p:spPr>
          <a:xfrm>
            <a:off x="160485" y="1605608"/>
            <a:ext cx="6507733" cy="1600438"/>
          </a:xfrm>
          <a:prstGeom prst="rect">
            <a:avLst/>
          </a:prstGeom>
          <a:noFill/>
        </p:spPr>
        <p:txBody>
          <a:bodyPr wrap="square">
            <a:spAutoFit/>
          </a:bodyPr>
          <a:lstStyle/>
          <a:p>
            <a:pPr algn="l"/>
            <a:r>
              <a:rPr lang="en-GB" sz="1400" dirty="0"/>
              <a:t>Observable characteristics are traits that we can see or identify just by looking at an animal. These can include things like size, </a:t>
            </a:r>
            <a:r>
              <a:rPr lang="en-GB" sz="1400" dirty="0" err="1"/>
              <a:t>color</a:t>
            </a:r>
            <a:r>
              <a:rPr lang="en-GB" sz="1400" dirty="0"/>
              <a:t>, patterns, and the presence of certain body parts. By observing these characteristics, we can learn a lot about different animals and how they live. In this worksheet, we'll explore the observable characteristics of two common animals: kangaroos and koalas.</a:t>
            </a:r>
          </a:p>
          <a:p>
            <a:br>
              <a:rPr lang="en-GB" sz="1400" dirty="0"/>
            </a:br>
            <a:endParaRPr lang="en-US" sz="1400" dirty="0"/>
          </a:p>
        </p:txBody>
      </p:sp>
      <p:sp>
        <p:nvSpPr>
          <p:cNvPr id="4" name="TextBox 3">
            <a:extLst>
              <a:ext uri="{FF2B5EF4-FFF2-40B4-BE49-F238E27FC236}">
                <a16:creationId xmlns:a16="http://schemas.microsoft.com/office/drawing/2014/main" id="{A6CF96EC-D0F4-F8E3-BA32-5FCC966C671D}"/>
              </a:ext>
            </a:extLst>
          </p:cNvPr>
          <p:cNvSpPr txBox="1"/>
          <p:nvPr/>
        </p:nvSpPr>
        <p:spPr>
          <a:xfrm>
            <a:off x="2102063" y="5553869"/>
            <a:ext cx="4580803" cy="3108543"/>
          </a:xfrm>
          <a:prstGeom prst="rect">
            <a:avLst/>
          </a:prstGeom>
          <a:noFill/>
        </p:spPr>
        <p:txBody>
          <a:bodyPr wrap="square" rtlCol="0">
            <a:spAutoFit/>
          </a:bodyPr>
          <a:lstStyle/>
          <a:p>
            <a:pPr algn="l"/>
            <a:r>
              <a:rPr lang="en-GB" sz="1400" dirty="0"/>
              <a:t>Koalas, another type of marsupial found in Australia, have quite different observable characteristics compared to kangaroos. They are much smaller, with a body length of about 60-85 cm. Their fur is thick and grey with white patches on their chest and inner limbs. This fur not only protects them from extreme temperatures but also provides a sort of camouflage in the eucalyptus trees where they spend most of their time. The koala's large, round ears and distinctive black nose give it a unique appearance. However, their most notable characteristic may be their strong, curved claws. These claws are not used for hunting or </a:t>
            </a:r>
            <a:r>
              <a:rPr lang="en-GB" sz="1400" dirty="0" err="1"/>
              <a:t>defense</a:t>
            </a:r>
            <a:r>
              <a:rPr lang="en-GB" sz="1400" dirty="0"/>
              <a:t>, like some other animals, but for gripping branches and climbing trees. This indicates the koala's tree-dwelling lifestyle and its diet, which consists mainly of eucalyptus leaves.</a:t>
            </a:r>
          </a:p>
        </p:txBody>
      </p:sp>
      <p:sp>
        <p:nvSpPr>
          <p:cNvPr id="7" name="TextBox 6">
            <a:extLst>
              <a:ext uri="{FF2B5EF4-FFF2-40B4-BE49-F238E27FC236}">
                <a16:creationId xmlns:a16="http://schemas.microsoft.com/office/drawing/2014/main" id="{B4422DD0-FA47-E145-47CF-811CFE6ED7AC}"/>
              </a:ext>
            </a:extLst>
          </p:cNvPr>
          <p:cNvSpPr txBox="1"/>
          <p:nvPr/>
        </p:nvSpPr>
        <p:spPr>
          <a:xfrm>
            <a:off x="204428" y="8727027"/>
            <a:ext cx="6478438" cy="954107"/>
          </a:xfrm>
          <a:prstGeom prst="rect">
            <a:avLst/>
          </a:prstGeom>
          <a:noFill/>
        </p:spPr>
        <p:txBody>
          <a:bodyPr wrap="square" rtlCol="0">
            <a:spAutoFit/>
          </a:bodyPr>
          <a:lstStyle/>
          <a:p>
            <a:pPr algn="l"/>
            <a:r>
              <a:rPr lang="en-GB" sz="1400" dirty="0"/>
              <a:t>Understanding an animal's observable characteristics can give us important information about its lifestyle and </a:t>
            </a:r>
            <a:r>
              <a:rPr lang="en-GB" sz="1400" dirty="0" err="1"/>
              <a:t>behavior</a:t>
            </a:r>
            <a:r>
              <a:rPr lang="en-GB" sz="1400" dirty="0"/>
              <a:t>. By studying these traits, we can better appreciate the diversity of life on Earth and learn how different species have adapted to their environments.</a:t>
            </a:r>
          </a:p>
        </p:txBody>
      </p:sp>
      <p:pic>
        <p:nvPicPr>
          <p:cNvPr id="2" name="Picture 2" descr="Animals Encyclopedia">
            <a:extLst>
              <a:ext uri="{FF2B5EF4-FFF2-40B4-BE49-F238E27FC236}">
                <a16:creationId xmlns:a16="http://schemas.microsoft.com/office/drawing/2014/main" id="{28E595E8-F311-0DE5-768D-E960485C3A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4430" y="2773200"/>
            <a:ext cx="1539296" cy="233817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Koala Facts - KidsPressMagazine.com">
            <a:extLst>
              <a:ext uri="{FF2B5EF4-FFF2-40B4-BE49-F238E27FC236}">
                <a16:creationId xmlns:a16="http://schemas.microsoft.com/office/drawing/2014/main" id="{186BF817-599C-5F81-9208-4D50A4E628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246" y="5809057"/>
            <a:ext cx="1943817" cy="2591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1091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CC52741-8621-6AEC-188D-41DA3C3ADF14}"/>
              </a:ext>
            </a:extLst>
          </p:cNvPr>
          <p:cNvSpPr txBox="1"/>
          <p:nvPr/>
        </p:nvSpPr>
        <p:spPr>
          <a:xfrm>
            <a:off x="189781" y="189781"/>
            <a:ext cx="6478438" cy="578882"/>
          </a:xfrm>
          <a:prstGeom prst="roundRect">
            <a:avLst/>
          </a:prstGeom>
          <a:ln w="19050"/>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AU" sz="2800" b="1" dirty="0"/>
              <a:t>Observable Characteristics – Page 2</a:t>
            </a:r>
          </a:p>
        </p:txBody>
      </p:sp>
      <p:sp>
        <p:nvSpPr>
          <p:cNvPr id="8" name="TextBox 7">
            <a:extLst>
              <a:ext uri="{FF2B5EF4-FFF2-40B4-BE49-F238E27FC236}">
                <a16:creationId xmlns:a16="http://schemas.microsoft.com/office/drawing/2014/main" id="{E693E340-0BF0-F938-66F1-3917CD40AAB9}"/>
              </a:ext>
            </a:extLst>
          </p:cNvPr>
          <p:cNvSpPr txBox="1"/>
          <p:nvPr/>
        </p:nvSpPr>
        <p:spPr>
          <a:xfrm>
            <a:off x="189781" y="768663"/>
            <a:ext cx="6478438" cy="9107558"/>
          </a:xfrm>
          <a:prstGeom prst="rect">
            <a:avLst/>
          </a:prstGeom>
          <a:noFill/>
        </p:spPr>
        <p:txBody>
          <a:bodyPr wrap="square" rtlCol="0">
            <a:spAutoFit/>
          </a:bodyPr>
          <a:lstStyle/>
          <a:p>
            <a:pPr algn="l">
              <a:lnSpc>
                <a:spcPct val="150000"/>
              </a:lnSpc>
            </a:pPr>
            <a:r>
              <a:rPr lang="en-US" sz="1400" dirty="0"/>
              <a:t>What are observable characteristics?</a:t>
            </a:r>
          </a:p>
          <a:p>
            <a:pPr algn="l">
              <a:lnSpc>
                <a:spcPct val="150000"/>
              </a:lnSpc>
            </a:pPr>
            <a:r>
              <a:rPr lang="en-US" sz="1400" dirty="0"/>
              <a:t>______________________________________________________________________</a:t>
            </a:r>
          </a:p>
          <a:p>
            <a:pPr>
              <a:lnSpc>
                <a:spcPct val="150000"/>
              </a:lnSpc>
            </a:pPr>
            <a:endParaRPr lang="en-US" sz="1400" dirty="0"/>
          </a:p>
          <a:p>
            <a:pPr>
              <a:lnSpc>
                <a:spcPct val="150000"/>
              </a:lnSpc>
            </a:pPr>
            <a:r>
              <a:rPr lang="en-US" sz="1400" dirty="0"/>
              <a:t>What are two features of a kangaroo? (e.g., size, </a:t>
            </a:r>
            <a:r>
              <a:rPr lang="en-US" sz="1400" dirty="0" err="1"/>
              <a:t>colour</a:t>
            </a:r>
            <a:r>
              <a:rPr lang="en-US" sz="1400" dirty="0"/>
              <a:t>, does it have fur, a tail)</a:t>
            </a:r>
          </a:p>
          <a:p>
            <a:pPr marL="285750" indent="-285750">
              <a:lnSpc>
                <a:spcPct val="150000"/>
              </a:lnSpc>
              <a:buFont typeface="Arial" panose="020B0604020202020204" pitchFamily="34" charset="0"/>
              <a:buChar char="•"/>
            </a:pPr>
            <a:r>
              <a:rPr lang="en-US" sz="1400" dirty="0"/>
              <a:t>_____________________________________________</a:t>
            </a:r>
          </a:p>
          <a:p>
            <a:pPr marL="285750" indent="-285750">
              <a:lnSpc>
                <a:spcPct val="150000"/>
              </a:lnSpc>
              <a:buFont typeface="Arial" panose="020B0604020202020204" pitchFamily="34" charset="0"/>
              <a:buChar char="•"/>
            </a:pPr>
            <a:r>
              <a:rPr lang="en-US" sz="1400" dirty="0"/>
              <a:t>_____________________________________________</a:t>
            </a:r>
          </a:p>
          <a:p>
            <a:pPr>
              <a:lnSpc>
                <a:spcPct val="150000"/>
              </a:lnSpc>
            </a:pPr>
            <a:endParaRPr lang="en-US" sz="1400" dirty="0"/>
          </a:p>
          <a:p>
            <a:pPr algn="l">
              <a:lnSpc>
                <a:spcPct val="150000"/>
              </a:lnSpc>
            </a:pPr>
            <a:r>
              <a:rPr lang="en-GB" sz="1400" dirty="0"/>
              <a:t>Describe the purpose of a kangaroo’s long tail.</a:t>
            </a:r>
          </a:p>
          <a:p>
            <a:pPr algn="l">
              <a:lnSpc>
                <a:spcPct val="150000"/>
              </a:lnSpc>
            </a:pPr>
            <a:r>
              <a:rPr lang="en-US" sz="1400" dirty="0"/>
              <a:t>______________________________________________________________________</a:t>
            </a:r>
          </a:p>
          <a:p>
            <a:pPr>
              <a:lnSpc>
                <a:spcPct val="150000"/>
              </a:lnSpc>
            </a:pPr>
            <a:endParaRPr lang="en-US" sz="1400" dirty="0"/>
          </a:p>
          <a:p>
            <a:pPr>
              <a:lnSpc>
                <a:spcPct val="150000"/>
              </a:lnSpc>
            </a:pPr>
            <a:r>
              <a:rPr lang="en-GB" sz="1400" dirty="0"/>
              <a:t>What do kangaroos use their small forelimbs for?</a:t>
            </a:r>
            <a:endParaRPr lang="en-US" sz="1400" dirty="0"/>
          </a:p>
          <a:p>
            <a:pPr>
              <a:lnSpc>
                <a:spcPct val="150000"/>
              </a:lnSpc>
            </a:pPr>
            <a:r>
              <a:rPr lang="en-US" sz="1400" dirty="0"/>
              <a:t>______________________________________________________________________</a:t>
            </a:r>
          </a:p>
          <a:p>
            <a:pPr>
              <a:lnSpc>
                <a:spcPct val="150000"/>
              </a:lnSpc>
            </a:pPr>
            <a:endParaRPr lang="en-US" sz="1400" dirty="0"/>
          </a:p>
          <a:p>
            <a:pPr>
              <a:lnSpc>
                <a:spcPct val="150000"/>
              </a:lnSpc>
            </a:pPr>
            <a:r>
              <a:rPr lang="en-US" sz="1400" dirty="0"/>
              <a:t>What are two features of a koala? (e.g., size, </a:t>
            </a:r>
            <a:r>
              <a:rPr lang="en-US" sz="1400" dirty="0" err="1"/>
              <a:t>colour</a:t>
            </a:r>
            <a:r>
              <a:rPr lang="en-US" sz="1400" dirty="0"/>
              <a:t>, does it have fur, a tail)</a:t>
            </a:r>
          </a:p>
          <a:p>
            <a:pPr marL="285750" indent="-285750">
              <a:lnSpc>
                <a:spcPct val="150000"/>
              </a:lnSpc>
              <a:buFont typeface="Arial" panose="020B0604020202020204" pitchFamily="34" charset="0"/>
              <a:buChar char="•"/>
            </a:pPr>
            <a:r>
              <a:rPr lang="en-US" sz="1400" dirty="0"/>
              <a:t>_____________________________________________</a:t>
            </a:r>
          </a:p>
          <a:p>
            <a:pPr marL="285750" indent="-285750">
              <a:lnSpc>
                <a:spcPct val="150000"/>
              </a:lnSpc>
              <a:buFont typeface="Arial" panose="020B0604020202020204" pitchFamily="34" charset="0"/>
              <a:buChar char="•"/>
            </a:pPr>
            <a:r>
              <a:rPr lang="en-US" sz="1400" dirty="0"/>
              <a:t>_____________________________________________</a:t>
            </a:r>
          </a:p>
          <a:p>
            <a:pPr>
              <a:lnSpc>
                <a:spcPct val="150000"/>
              </a:lnSpc>
            </a:pPr>
            <a:endParaRPr lang="en-US" sz="1400" dirty="0"/>
          </a:p>
          <a:p>
            <a:pPr>
              <a:lnSpc>
                <a:spcPct val="150000"/>
              </a:lnSpc>
            </a:pPr>
            <a:r>
              <a:rPr lang="en-US" sz="1400" dirty="0"/>
              <a:t>Why are the koala’s strong, curved claws important for its lifestyle?</a:t>
            </a:r>
          </a:p>
          <a:p>
            <a:pPr algn="l">
              <a:lnSpc>
                <a:spcPct val="150000"/>
              </a:lnSpc>
            </a:pPr>
            <a:r>
              <a:rPr lang="en-US" sz="1400" dirty="0"/>
              <a:t>______________________________________________________________________</a:t>
            </a:r>
          </a:p>
          <a:p>
            <a:pPr>
              <a:lnSpc>
                <a:spcPct val="150000"/>
              </a:lnSpc>
            </a:pPr>
            <a:endParaRPr lang="en-US" sz="1400" dirty="0"/>
          </a:p>
          <a:p>
            <a:pPr>
              <a:lnSpc>
                <a:spcPct val="150000"/>
              </a:lnSpc>
            </a:pPr>
            <a:r>
              <a:rPr lang="en-US" sz="1400" dirty="0"/>
              <a:t>Describe the importance of the koala’s fur.</a:t>
            </a:r>
          </a:p>
          <a:p>
            <a:pPr>
              <a:lnSpc>
                <a:spcPct val="150000"/>
              </a:lnSpc>
            </a:pPr>
            <a:r>
              <a:rPr lang="en-US" sz="1400" dirty="0"/>
              <a:t>______________________________________________________________________</a:t>
            </a:r>
          </a:p>
          <a:p>
            <a:pPr>
              <a:lnSpc>
                <a:spcPct val="150000"/>
              </a:lnSpc>
            </a:pPr>
            <a:endParaRPr lang="en-US" sz="1400" dirty="0"/>
          </a:p>
          <a:p>
            <a:pPr>
              <a:lnSpc>
                <a:spcPct val="150000"/>
              </a:lnSpc>
            </a:pPr>
            <a:r>
              <a:rPr lang="en-US" sz="1400" dirty="0"/>
              <a:t>Choose any animal, and write down three of its features.</a:t>
            </a:r>
          </a:p>
          <a:p>
            <a:pPr>
              <a:lnSpc>
                <a:spcPct val="150000"/>
              </a:lnSpc>
            </a:pPr>
            <a:r>
              <a:rPr lang="en-US" sz="1400" dirty="0"/>
              <a:t>Animal:	___________________________________</a:t>
            </a:r>
          </a:p>
          <a:p>
            <a:pPr marL="342900" indent="-342900">
              <a:lnSpc>
                <a:spcPct val="150000"/>
              </a:lnSpc>
              <a:buAutoNum type="arabicPeriod"/>
            </a:pPr>
            <a:r>
              <a:rPr lang="en-US" sz="1400" dirty="0"/>
              <a:t> _________________________________________</a:t>
            </a:r>
          </a:p>
          <a:p>
            <a:pPr marL="342900" indent="-342900">
              <a:lnSpc>
                <a:spcPct val="150000"/>
              </a:lnSpc>
              <a:buAutoNum type="arabicPeriod"/>
            </a:pPr>
            <a:r>
              <a:rPr lang="en-US" sz="1400" dirty="0"/>
              <a:t> _________________________________________</a:t>
            </a:r>
          </a:p>
          <a:p>
            <a:pPr marL="342900" indent="-342900">
              <a:lnSpc>
                <a:spcPct val="150000"/>
              </a:lnSpc>
              <a:buAutoNum type="arabicPeriod"/>
            </a:pPr>
            <a:r>
              <a:rPr lang="en-US" sz="1400" dirty="0"/>
              <a:t> _________________________________________</a:t>
            </a:r>
          </a:p>
        </p:txBody>
      </p:sp>
    </p:spTree>
    <p:extLst>
      <p:ext uri="{BB962C8B-B14F-4D97-AF65-F5344CB8AC3E}">
        <p14:creationId xmlns:p14="http://schemas.microsoft.com/office/powerpoint/2010/main" val="41883891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E20107D-CBE8-465D-A73C-EB86ACB44CA7}"/>
</file>

<file path=customXml/itemProps2.xml><?xml version="1.0" encoding="utf-8"?>
<ds:datastoreItem xmlns:ds="http://schemas.openxmlformats.org/officeDocument/2006/customXml" ds:itemID="{443D2575-A819-4854-B9C2-A1438FAD437A}">
  <ds:schemaRefs>
    <ds:schemaRef ds:uri="0c951ba1-d84e-473b-8db8-3836ef03ec08"/>
    <ds:schemaRef ds:uri="http://schemas.microsoft.com/office/2006/documentManagement/types"/>
    <ds:schemaRef ds:uri="e5872429-2769-4697-beab-80c9ae205fa8"/>
    <ds:schemaRef ds:uri="http://purl.org/dc/terms/"/>
    <ds:schemaRef ds:uri="http://schemas.microsoft.com/office/infopath/2007/PartnerControls"/>
    <ds:schemaRef ds:uri="http://purl.org/dc/dcmitype/"/>
    <ds:schemaRef ds:uri="http://www.w3.org/XML/1998/namespace"/>
    <ds:schemaRef ds:uri="http://schemas.openxmlformats.org/package/2006/metadata/core-properties"/>
    <ds:schemaRef ds:uri="http://schemas.microsoft.com/office/2006/metadata/properties"/>
    <ds:schemaRef ds:uri="http://purl.org/dc/elements/1.1/"/>
  </ds:schemaRefs>
</ds:datastoreItem>
</file>

<file path=customXml/itemProps3.xml><?xml version="1.0" encoding="utf-8"?>
<ds:datastoreItem xmlns:ds="http://schemas.openxmlformats.org/officeDocument/2006/customXml" ds:itemID="{914D32DD-1ABA-4BF3-96F9-D2250399BA1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 2013 - 2022</Template>
  <TotalTime>179</TotalTime>
  <Words>543</Words>
  <Application>Microsoft Office PowerPoint</Application>
  <PresentationFormat>A4 Paper (210x297 mm)</PresentationFormat>
  <Paragraphs>37</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Calibri Light</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Beards</dc:creator>
  <cp:lastModifiedBy>BEARDS Michael [Southern River College]</cp:lastModifiedBy>
  <cp:revision>11</cp:revision>
  <dcterms:created xsi:type="dcterms:W3CDTF">2023-03-21T11:52:51Z</dcterms:created>
  <dcterms:modified xsi:type="dcterms:W3CDTF">2023-05-17T01:58:41Z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0x0101001B72A505A151EE47AAB347138FCBEB8E</vt:lpwstr>
  </property>
</Properties>
</file>

<file path=docProps/thumbnail.jpeg>
</file>